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5" r:id="rId3"/>
    <p:sldId id="276" r:id="rId4"/>
    <p:sldId id="277" r:id="rId5"/>
    <p:sldId id="278" r:id="rId6"/>
    <p:sldId id="279" r:id="rId7"/>
    <p:sldId id="280" r:id="rId8"/>
    <p:sldId id="281" r:id="rId9"/>
    <p:sldId id="282" r:id="rId10"/>
    <p:sldId id="283" r:id="rId1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3ACF6B15-212F-44CB-9402-EC0C6E8046D7}" type="datetimeFigureOut">
              <a:rPr lang="en-US" smtClean="0"/>
              <a:t>10/15/2019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ACD9DB49-263E-4AD5-983D-A5D7664F14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CF6B15-212F-44CB-9402-EC0C6E8046D7}" type="datetimeFigureOut">
              <a:rPr lang="en-US" smtClean="0"/>
              <a:t>10/15/2019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D9DB49-263E-4AD5-983D-A5D7664F14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CF6B15-212F-44CB-9402-EC0C6E8046D7}" type="datetimeFigureOut">
              <a:rPr lang="en-US" smtClean="0"/>
              <a:t>10/15/2019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D9DB49-263E-4AD5-983D-A5D7664F14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CF6B15-212F-44CB-9402-EC0C6E8046D7}" type="datetimeFigureOut">
              <a:rPr lang="en-US" smtClean="0"/>
              <a:t>10/15/2019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D9DB49-263E-4AD5-983D-A5D7664F14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ACF6B15-212F-44CB-9402-EC0C6E8046D7}" type="datetimeFigureOut">
              <a:rPr lang="en-US" smtClean="0"/>
              <a:t>10/15/2019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D9DB49-263E-4AD5-983D-A5D7664F14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CF6B15-212F-44CB-9402-EC0C6E8046D7}" type="datetimeFigureOut">
              <a:rPr lang="en-US" smtClean="0"/>
              <a:t>10/15/2019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D9DB49-263E-4AD5-983D-A5D7664F14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ACF6B15-212F-44CB-9402-EC0C6E8046D7}" type="datetimeFigureOut">
              <a:rPr lang="en-US" smtClean="0"/>
              <a:t>10/15/2019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CD9DB49-263E-4AD5-983D-A5D7664F14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ACF6B15-212F-44CB-9402-EC0C6E8046D7}" type="datetimeFigureOut">
              <a:rPr lang="en-US" smtClean="0"/>
              <a:t>10/15/2019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CD9DB49-263E-4AD5-983D-A5D7664F14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ACF6B15-212F-44CB-9402-EC0C6E8046D7}" type="datetimeFigureOut">
              <a:rPr lang="en-US" smtClean="0"/>
              <a:t>10/15/2019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CD9DB49-263E-4AD5-983D-A5D7664F14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CF6B15-212F-44CB-9402-EC0C6E8046D7}" type="datetimeFigureOut">
              <a:rPr lang="en-US" smtClean="0"/>
              <a:t>10/15/2019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D9DB49-263E-4AD5-983D-A5D7664F14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CF6B15-212F-44CB-9402-EC0C6E8046D7}" type="datetimeFigureOut">
              <a:rPr lang="en-US" smtClean="0"/>
              <a:t>10/15/2019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D9DB49-263E-4AD5-983D-A5D7664F142B}"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ACF6B15-212F-44CB-9402-EC0C6E8046D7}" type="datetimeFigureOut">
              <a:rPr lang="en-US" smtClean="0"/>
              <a:t>10/15/2019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CD9DB49-263E-4AD5-983D-A5D7664F14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legalhotline@iowarealtors.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www.iowarealtors.com/lega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Legal Hotline</a:t>
            </a:r>
            <a:endParaRPr lang="en-US" dirty="0"/>
          </a:p>
        </p:txBody>
      </p:sp>
      <p:sp>
        <p:nvSpPr>
          <p:cNvPr id="3" name="Subtitle 2"/>
          <p:cNvSpPr>
            <a:spLocks noGrp="1"/>
          </p:cNvSpPr>
          <p:nvPr>
            <p:ph type="subTitle" idx="1"/>
          </p:nvPr>
        </p:nvSpPr>
        <p:spPr/>
        <p:txBody>
          <a:bodyPr/>
          <a:lstStyle/>
          <a:p>
            <a:r>
              <a:rPr lang="en-US" dirty="0" smtClean="0"/>
              <a:t>Gabriel Walsh – IAR Legal Counsel </a:t>
            </a:r>
            <a:endParaRPr lang="en-US" dirty="0"/>
          </a:p>
        </p:txBody>
      </p:sp>
    </p:spTree>
    <p:extLst>
      <p:ext uri="{BB962C8B-B14F-4D97-AF65-F5344CB8AC3E}">
        <p14:creationId xmlns:p14="http://schemas.microsoft.com/office/powerpoint/2010/main" val="1814295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Hotline Wants to Help YOU!!</a:t>
            </a:r>
            <a:endParaRPr lang="en-US" dirty="0"/>
          </a:p>
        </p:txBody>
      </p:sp>
      <p:sp>
        <p:nvSpPr>
          <p:cNvPr id="3" name="Content Placeholder 2"/>
          <p:cNvSpPr>
            <a:spLocks noGrp="1"/>
          </p:cNvSpPr>
          <p:nvPr>
            <p:ph idx="1"/>
          </p:nvPr>
        </p:nvSpPr>
        <p:spPr>
          <a:xfrm>
            <a:off x="502920" y="530351"/>
            <a:ext cx="8183880" cy="4800773"/>
          </a:xfrm>
        </p:spPr>
        <p:txBody>
          <a:bodyPr>
            <a:normAutofit lnSpcReduction="10000"/>
          </a:bodyPr>
          <a:lstStyle/>
          <a:p>
            <a:r>
              <a:rPr lang="en-US" dirty="0" smtClean="0"/>
              <a:t>The Iowa Association of REALTORS® wants to do all it can to help our members be the best they can be. The hotline is intended to make people more aware of legal information which makes them better REALTORS. Please understand that some questions require your own lawyer. Its not that we don’t want to help. Its that we can’t for the reasons identified in these slides and on the website. Thank you for your membership!</a:t>
            </a:r>
            <a:endParaRPr lang="en-US" dirty="0"/>
          </a:p>
        </p:txBody>
      </p:sp>
    </p:spTree>
    <p:extLst>
      <p:ext uri="{BB962C8B-B14F-4D97-AF65-F5344CB8AC3E}">
        <p14:creationId xmlns:p14="http://schemas.microsoft.com/office/powerpoint/2010/main" val="4184975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Hours of Service</a:t>
            </a:r>
            <a:endParaRPr lang="en-US" dirty="0"/>
          </a:p>
        </p:txBody>
      </p:sp>
      <p:sp>
        <p:nvSpPr>
          <p:cNvPr id="3" name="Content Placeholder 2"/>
          <p:cNvSpPr>
            <a:spLocks noGrp="1"/>
          </p:cNvSpPr>
          <p:nvPr>
            <p:ph idx="1"/>
          </p:nvPr>
        </p:nvSpPr>
        <p:spPr/>
        <p:txBody>
          <a:bodyPr/>
          <a:lstStyle/>
          <a:p>
            <a:r>
              <a:rPr lang="en-US" dirty="0" smtClean="0"/>
              <a:t>The hotline is generally open the following hours: </a:t>
            </a:r>
          </a:p>
          <a:p>
            <a:pPr marL="603504" lvl="2" indent="0">
              <a:buNone/>
            </a:pPr>
            <a:endParaRPr lang="en-US" dirty="0" smtClean="0"/>
          </a:p>
          <a:p>
            <a:pPr marL="603504" lvl="2" indent="0">
              <a:buNone/>
            </a:pPr>
            <a:r>
              <a:rPr lang="en-US" dirty="0" smtClean="0"/>
              <a:t>Monday-Thursday</a:t>
            </a:r>
          </a:p>
          <a:p>
            <a:pPr marL="603504" lvl="2" indent="0">
              <a:buNone/>
            </a:pPr>
            <a:r>
              <a:rPr lang="en-US" dirty="0" smtClean="0"/>
              <a:t>9:00 AM – 11:00 AM</a:t>
            </a:r>
          </a:p>
          <a:p>
            <a:pPr marL="603504" lvl="2" indent="0">
              <a:buNone/>
            </a:pPr>
            <a:r>
              <a:rPr lang="en-US" dirty="0" smtClean="0"/>
              <a:t>1:00 PM – 3:00 PM</a:t>
            </a:r>
          </a:p>
          <a:p>
            <a:pPr marL="603504" lvl="2" indent="0">
              <a:buNone/>
            </a:pPr>
            <a:endParaRPr lang="en-US" dirty="0"/>
          </a:p>
          <a:p>
            <a:pPr marL="603504" lvl="2" indent="0">
              <a:buNone/>
            </a:pPr>
            <a:r>
              <a:rPr lang="en-US" dirty="0" smtClean="0"/>
              <a:t>Friday</a:t>
            </a:r>
          </a:p>
          <a:p>
            <a:pPr marL="603504" lvl="2" indent="0">
              <a:buNone/>
            </a:pPr>
            <a:r>
              <a:rPr lang="en-US" dirty="0" smtClean="0"/>
              <a:t>9:00 AM to 12:00 PM</a:t>
            </a:r>
            <a:endParaRPr lang="en-US" dirty="0"/>
          </a:p>
        </p:txBody>
      </p:sp>
    </p:spTree>
    <p:extLst>
      <p:ext uri="{BB962C8B-B14F-4D97-AF65-F5344CB8AC3E}">
        <p14:creationId xmlns:p14="http://schemas.microsoft.com/office/powerpoint/2010/main" val="3571064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Contact the Hotline</a:t>
            </a:r>
            <a:endParaRPr lang="en-US" dirty="0"/>
          </a:p>
        </p:txBody>
      </p:sp>
      <p:sp>
        <p:nvSpPr>
          <p:cNvPr id="3" name="Content Placeholder 2"/>
          <p:cNvSpPr>
            <a:spLocks noGrp="1"/>
          </p:cNvSpPr>
          <p:nvPr>
            <p:ph idx="1"/>
          </p:nvPr>
        </p:nvSpPr>
        <p:spPr/>
        <p:txBody>
          <a:bodyPr/>
          <a:lstStyle/>
          <a:p>
            <a:r>
              <a:rPr lang="en-US" dirty="0" smtClean="0"/>
              <a:t>By Phone During Hotline Hours</a:t>
            </a:r>
          </a:p>
          <a:p>
            <a:pPr lvl="1"/>
            <a:r>
              <a:rPr lang="en-US" dirty="0" smtClean="0"/>
              <a:t>888-636-2622</a:t>
            </a:r>
          </a:p>
          <a:p>
            <a:pPr lvl="1"/>
            <a:endParaRPr lang="en-US" dirty="0"/>
          </a:p>
          <a:p>
            <a:pPr marL="347472" lvl="1" indent="0">
              <a:buNone/>
            </a:pPr>
            <a:r>
              <a:rPr lang="en-US" dirty="0" smtClean="0"/>
              <a:t>By Email: </a:t>
            </a:r>
          </a:p>
          <a:p>
            <a:pPr marL="347472" lvl="1" indent="0">
              <a:buNone/>
            </a:pPr>
            <a:r>
              <a:rPr lang="en-US" dirty="0"/>
              <a:t>	</a:t>
            </a:r>
            <a:r>
              <a:rPr lang="en-US" dirty="0" smtClean="0"/>
              <a:t>- </a:t>
            </a:r>
            <a:r>
              <a:rPr lang="en-US" dirty="0" smtClean="0">
                <a:hlinkClick r:id="rId2"/>
              </a:rPr>
              <a:t>legalhotline@iowarealtors.com</a:t>
            </a:r>
            <a:endParaRPr lang="en-US" dirty="0" smtClean="0"/>
          </a:p>
          <a:p>
            <a:pPr marL="347472" lvl="1" indent="0">
              <a:buNone/>
            </a:pPr>
            <a:endParaRPr lang="en-US" dirty="0"/>
          </a:p>
          <a:p>
            <a:pPr marL="347472" lvl="1" indent="0">
              <a:buNone/>
            </a:pPr>
            <a:r>
              <a:rPr lang="en-US" dirty="0" smtClean="0"/>
              <a:t>Hours may be limited/may not be available when IAR Legal Counsel has other Association obligations or is away from the office</a:t>
            </a:r>
            <a:endParaRPr lang="en-US" dirty="0"/>
          </a:p>
        </p:txBody>
      </p:sp>
    </p:spTree>
    <p:extLst>
      <p:ext uri="{BB962C8B-B14F-4D97-AF65-F5344CB8AC3E}">
        <p14:creationId xmlns:p14="http://schemas.microsoft.com/office/powerpoint/2010/main" val="2072328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Legal Hotline Do’s and </a:t>
            </a:r>
            <a:r>
              <a:rPr lang="en-US" dirty="0" err="1" smtClean="0"/>
              <a:t>Dont’s</a:t>
            </a:r>
            <a:endParaRPr lang="en-US" dirty="0"/>
          </a:p>
        </p:txBody>
      </p:sp>
      <p:sp>
        <p:nvSpPr>
          <p:cNvPr id="3" name="Subtitle 2"/>
          <p:cNvSpPr>
            <a:spLocks noGrp="1"/>
          </p:cNvSpPr>
          <p:nvPr>
            <p:ph type="subTitle" idx="1"/>
          </p:nvPr>
        </p:nvSpPr>
        <p:spPr/>
        <p:txBody>
          <a:bodyPr/>
          <a:lstStyle/>
          <a:p>
            <a:r>
              <a:rPr lang="en-US" dirty="0" smtClean="0"/>
              <a:t>What you need to know………</a:t>
            </a:r>
            <a:endParaRPr lang="en-US" dirty="0"/>
          </a:p>
        </p:txBody>
      </p:sp>
    </p:spTree>
    <p:extLst>
      <p:ext uri="{BB962C8B-B14F-4D97-AF65-F5344CB8AC3E}">
        <p14:creationId xmlns:p14="http://schemas.microsoft.com/office/powerpoint/2010/main" val="656616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Time….</a:t>
            </a:r>
            <a:endParaRPr lang="en-US" dirty="0"/>
          </a:p>
        </p:txBody>
      </p:sp>
      <p:sp>
        <p:nvSpPr>
          <p:cNvPr id="3" name="Text Placeholder 2"/>
          <p:cNvSpPr>
            <a:spLocks noGrp="1"/>
          </p:cNvSpPr>
          <p:nvPr>
            <p:ph type="body" idx="1"/>
          </p:nvPr>
        </p:nvSpPr>
        <p:spPr/>
        <p:txBody>
          <a:bodyPr/>
          <a:lstStyle/>
          <a:p>
            <a:r>
              <a:rPr lang="en-US" dirty="0" smtClean="0"/>
              <a:t>DO</a:t>
            </a:r>
            <a:endParaRPr lang="en-US" dirty="0"/>
          </a:p>
        </p:txBody>
      </p:sp>
      <p:sp>
        <p:nvSpPr>
          <p:cNvPr id="4" name="Text Placeholder 3"/>
          <p:cNvSpPr>
            <a:spLocks noGrp="1"/>
          </p:cNvSpPr>
          <p:nvPr>
            <p:ph type="body" sz="half" idx="3"/>
          </p:nvPr>
        </p:nvSpPr>
        <p:spPr/>
        <p:txBody>
          <a:bodyPr/>
          <a:lstStyle/>
          <a:p>
            <a:r>
              <a:rPr lang="en-US" dirty="0" smtClean="0"/>
              <a:t>DO NOT	</a:t>
            </a:r>
            <a:endParaRPr lang="en-US" dirty="0"/>
          </a:p>
        </p:txBody>
      </p:sp>
      <p:sp>
        <p:nvSpPr>
          <p:cNvPr id="5" name="Content Placeholder 4"/>
          <p:cNvSpPr>
            <a:spLocks noGrp="1"/>
          </p:cNvSpPr>
          <p:nvPr>
            <p:ph sz="quarter" idx="2"/>
          </p:nvPr>
        </p:nvSpPr>
        <p:spPr/>
        <p:txBody>
          <a:bodyPr/>
          <a:lstStyle/>
          <a:p>
            <a:r>
              <a:rPr lang="en-US" dirty="0" smtClean="0"/>
              <a:t>Understand there are 7500 members and one attorney staffing the hotline – please be patient and you will get a response – it may take a few days… </a:t>
            </a:r>
            <a:endParaRPr lang="en-US" dirty="0"/>
          </a:p>
        </p:txBody>
      </p:sp>
      <p:sp>
        <p:nvSpPr>
          <p:cNvPr id="6" name="Content Placeholder 5"/>
          <p:cNvSpPr>
            <a:spLocks noGrp="1"/>
          </p:cNvSpPr>
          <p:nvPr>
            <p:ph sz="quarter" idx="4"/>
          </p:nvPr>
        </p:nvSpPr>
        <p:spPr/>
        <p:txBody>
          <a:bodyPr/>
          <a:lstStyle/>
          <a:p>
            <a:r>
              <a:rPr lang="en-US" dirty="0" smtClean="0"/>
              <a:t>Call the hotline with some urgent matter where you think the hotline can give you immediate assistance – any such matter is one for your personal attorney</a:t>
            </a:r>
            <a:endParaRPr lang="en-US" dirty="0"/>
          </a:p>
        </p:txBody>
      </p:sp>
    </p:spTree>
    <p:extLst>
      <p:ext uri="{BB962C8B-B14F-4D97-AF65-F5344CB8AC3E}">
        <p14:creationId xmlns:p14="http://schemas.microsoft.com/office/powerpoint/2010/main" val="522788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provided to the hotline.. </a:t>
            </a:r>
            <a:endParaRPr lang="en-US" dirty="0"/>
          </a:p>
        </p:txBody>
      </p:sp>
      <p:sp>
        <p:nvSpPr>
          <p:cNvPr id="3" name="Text Placeholder 2"/>
          <p:cNvSpPr>
            <a:spLocks noGrp="1"/>
          </p:cNvSpPr>
          <p:nvPr>
            <p:ph type="body" idx="1"/>
          </p:nvPr>
        </p:nvSpPr>
        <p:spPr/>
        <p:txBody>
          <a:bodyPr/>
          <a:lstStyle/>
          <a:p>
            <a:r>
              <a:rPr lang="en-US" dirty="0" smtClean="0"/>
              <a:t>DO	</a:t>
            </a:r>
            <a:endParaRPr lang="en-US" dirty="0"/>
          </a:p>
        </p:txBody>
      </p:sp>
      <p:sp>
        <p:nvSpPr>
          <p:cNvPr id="4" name="Text Placeholder 3"/>
          <p:cNvSpPr>
            <a:spLocks noGrp="1"/>
          </p:cNvSpPr>
          <p:nvPr>
            <p:ph type="body" sz="half" idx="3"/>
          </p:nvPr>
        </p:nvSpPr>
        <p:spPr/>
        <p:txBody>
          <a:bodyPr/>
          <a:lstStyle/>
          <a:p>
            <a:r>
              <a:rPr lang="en-US" dirty="0" smtClean="0"/>
              <a:t>DO NOT	</a:t>
            </a:r>
            <a:endParaRPr lang="en-US" dirty="0"/>
          </a:p>
        </p:txBody>
      </p:sp>
      <p:sp>
        <p:nvSpPr>
          <p:cNvPr id="5" name="Content Placeholder 4"/>
          <p:cNvSpPr>
            <a:spLocks noGrp="1"/>
          </p:cNvSpPr>
          <p:nvPr>
            <p:ph sz="quarter" idx="2"/>
          </p:nvPr>
        </p:nvSpPr>
        <p:spPr/>
        <p:txBody>
          <a:bodyPr/>
          <a:lstStyle/>
          <a:p>
            <a:r>
              <a:rPr lang="en-US" dirty="0" smtClean="0"/>
              <a:t>Provide enough general information for the hotline to answer your question – (i.e. a seller does x and then a buyer does y, what happens if….)</a:t>
            </a:r>
            <a:endParaRPr lang="en-US" dirty="0"/>
          </a:p>
        </p:txBody>
      </p:sp>
      <p:sp>
        <p:nvSpPr>
          <p:cNvPr id="6" name="Content Placeholder 5"/>
          <p:cNvSpPr>
            <a:spLocks noGrp="1"/>
          </p:cNvSpPr>
          <p:nvPr>
            <p:ph sz="quarter" idx="4"/>
          </p:nvPr>
        </p:nvSpPr>
        <p:spPr/>
        <p:txBody>
          <a:bodyPr/>
          <a:lstStyle/>
          <a:p>
            <a:r>
              <a:rPr lang="en-US" dirty="0" smtClean="0"/>
              <a:t>Identify names of parties or any information that is specific about a transaction – there is NOT Confidentiality between a hotline attorney and a member</a:t>
            </a:r>
            <a:endParaRPr lang="en-US" dirty="0"/>
          </a:p>
        </p:txBody>
      </p:sp>
    </p:spTree>
    <p:extLst>
      <p:ext uri="{BB962C8B-B14F-4D97-AF65-F5344CB8AC3E}">
        <p14:creationId xmlns:p14="http://schemas.microsoft.com/office/powerpoint/2010/main" val="1282182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this course of action okay? Is what I am doing Legal? </a:t>
            </a:r>
            <a:endParaRPr lang="en-US" dirty="0"/>
          </a:p>
        </p:txBody>
      </p:sp>
      <p:sp>
        <p:nvSpPr>
          <p:cNvPr id="3" name="Text Placeholder 2"/>
          <p:cNvSpPr>
            <a:spLocks noGrp="1"/>
          </p:cNvSpPr>
          <p:nvPr>
            <p:ph type="body" idx="1"/>
          </p:nvPr>
        </p:nvSpPr>
        <p:spPr/>
        <p:txBody>
          <a:bodyPr/>
          <a:lstStyle/>
          <a:p>
            <a:r>
              <a:rPr lang="en-US" dirty="0" smtClean="0"/>
              <a:t>DO	</a:t>
            </a:r>
            <a:endParaRPr lang="en-US" dirty="0"/>
          </a:p>
        </p:txBody>
      </p:sp>
      <p:sp>
        <p:nvSpPr>
          <p:cNvPr id="4" name="Text Placeholder 3"/>
          <p:cNvSpPr>
            <a:spLocks noGrp="1"/>
          </p:cNvSpPr>
          <p:nvPr>
            <p:ph type="body" sz="half" idx="3"/>
          </p:nvPr>
        </p:nvSpPr>
        <p:spPr/>
        <p:txBody>
          <a:bodyPr/>
          <a:lstStyle/>
          <a:p>
            <a:r>
              <a:rPr lang="en-US" dirty="0" smtClean="0"/>
              <a:t>DO NOT</a:t>
            </a:r>
            <a:endParaRPr lang="en-US" dirty="0"/>
          </a:p>
        </p:txBody>
      </p:sp>
      <p:sp>
        <p:nvSpPr>
          <p:cNvPr id="5" name="Content Placeholder 4"/>
          <p:cNvSpPr>
            <a:spLocks noGrp="1"/>
          </p:cNvSpPr>
          <p:nvPr>
            <p:ph sz="quarter" idx="2"/>
          </p:nvPr>
        </p:nvSpPr>
        <p:spPr/>
        <p:txBody>
          <a:bodyPr>
            <a:normAutofit/>
          </a:bodyPr>
          <a:lstStyle/>
          <a:p>
            <a:r>
              <a:rPr lang="en-US" sz="2000" dirty="0" smtClean="0"/>
              <a:t>Ask the hotline a question about a legal real estate topic in general terms (i.e. does a seller have an obligation to disclose that there are termites in the house) – the hotline can help you identify sources of law and what legal authority may govern the question </a:t>
            </a:r>
            <a:endParaRPr lang="en-US" sz="2000" dirty="0"/>
          </a:p>
        </p:txBody>
      </p:sp>
      <p:sp>
        <p:nvSpPr>
          <p:cNvPr id="6" name="Content Placeholder 5"/>
          <p:cNvSpPr>
            <a:spLocks noGrp="1"/>
          </p:cNvSpPr>
          <p:nvPr>
            <p:ph sz="quarter" idx="4"/>
          </p:nvPr>
        </p:nvSpPr>
        <p:spPr/>
        <p:txBody>
          <a:bodyPr>
            <a:normAutofit/>
          </a:bodyPr>
          <a:lstStyle/>
          <a:p>
            <a:r>
              <a:rPr lang="en-US" sz="2000" dirty="0" smtClean="0"/>
              <a:t>Ask for advice, whether something is okay or legal, or what course of action you should take (i.e. my seller said there were some bugs that looked like termites a year or two ago but not sure – should that be disclosed?)</a:t>
            </a:r>
            <a:endParaRPr lang="en-US" sz="2000" dirty="0"/>
          </a:p>
        </p:txBody>
      </p:sp>
    </p:spTree>
    <p:extLst>
      <p:ext uri="{BB962C8B-B14F-4D97-AF65-F5344CB8AC3E}">
        <p14:creationId xmlns:p14="http://schemas.microsoft.com/office/powerpoint/2010/main" val="543008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Legal Hotline Web Information </a:t>
            </a:r>
            <a:endParaRPr lang="en-US" dirty="0"/>
          </a:p>
        </p:txBody>
      </p:sp>
      <p:sp>
        <p:nvSpPr>
          <p:cNvPr id="3" name="Content Placeholder 2"/>
          <p:cNvSpPr>
            <a:spLocks noGrp="1"/>
          </p:cNvSpPr>
          <p:nvPr>
            <p:ph idx="1"/>
          </p:nvPr>
        </p:nvSpPr>
        <p:spPr/>
        <p:txBody>
          <a:bodyPr/>
          <a:lstStyle/>
          <a:p>
            <a:r>
              <a:rPr lang="en-US" dirty="0" smtClean="0">
                <a:hlinkClick r:id="rId2"/>
              </a:rPr>
              <a:t>IAR Legal Website</a:t>
            </a:r>
            <a:endParaRPr lang="en-US" dirty="0"/>
          </a:p>
        </p:txBody>
      </p:sp>
    </p:spTree>
    <p:extLst>
      <p:ext uri="{BB962C8B-B14F-4D97-AF65-F5344CB8AC3E}">
        <p14:creationId xmlns:p14="http://schemas.microsoft.com/office/powerpoint/2010/main" val="298964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Remember</a:t>
            </a:r>
            <a:endParaRPr lang="en-US" dirty="0"/>
          </a:p>
        </p:txBody>
      </p:sp>
      <p:sp>
        <p:nvSpPr>
          <p:cNvPr id="3" name="Content Placeholder 2"/>
          <p:cNvSpPr>
            <a:spLocks noGrp="1"/>
          </p:cNvSpPr>
          <p:nvPr>
            <p:ph idx="1"/>
          </p:nvPr>
        </p:nvSpPr>
        <p:spPr>
          <a:xfrm>
            <a:off x="502920" y="530352"/>
            <a:ext cx="8183880" cy="4956048"/>
          </a:xfrm>
        </p:spPr>
        <p:txBody>
          <a:bodyPr>
            <a:normAutofit/>
          </a:bodyPr>
          <a:lstStyle/>
          <a:p>
            <a:r>
              <a:rPr lang="en-US" sz="2200" dirty="0" smtClean="0"/>
              <a:t>The hotline attorney IS NOT your attorney </a:t>
            </a:r>
          </a:p>
          <a:p>
            <a:pPr marL="0" indent="0">
              <a:buNone/>
            </a:pPr>
            <a:endParaRPr lang="en-US" sz="2200" dirty="0" smtClean="0"/>
          </a:p>
          <a:p>
            <a:r>
              <a:rPr lang="en-US" sz="2200" dirty="0" smtClean="0"/>
              <a:t>Information is intended to be general and educational and to lower risk of members in the real estate profession </a:t>
            </a:r>
          </a:p>
          <a:p>
            <a:pPr marL="0" indent="0">
              <a:buNone/>
            </a:pPr>
            <a:endParaRPr lang="en-US" sz="2200" dirty="0" smtClean="0"/>
          </a:p>
          <a:p>
            <a:r>
              <a:rPr lang="en-US" sz="2200" dirty="0" smtClean="0"/>
              <a:t>If you need advice on a course of action to take, you must call your own attorney – the hotline DOES NOT offer legal advice </a:t>
            </a:r>
          </a:p>
          <a:p>
            <a:pPr marL="0" indent="0">
              <a:buNone/>
            </a:pPr>
            <a:endParaRPr lang="en-US" sz="2200" dirty="0" smtClean="0"/>
          </a:p>
          <a:p>
            <a:r>
              <a:rPr lang="en-US" sz="2200" dirty="0" smtClean="0"/>
              <a:t>Any information told to the hotline attorney is NOT CONFIDENTIAL – you must hire your own attorney to have an attorney-client relationship </a:t>
            </a:r>
            <a:endParaRPr lang="en-US" sz="2200" dirty="0"/>
          </a:p>
        </p:txBody>
      </p:sp>
    </p:spTree>
    <p:extLst>
      <p:ext uri="{BB962C8B-B14F-4D97-AF65-F5344CB8AC3E}">
        <p14:creationId xmlns:p14="http://schemas.microsoft.com/office/powerpoint/2010/main" val="29355069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1234</TotalTime>
  <Words>476</Words>
  <Application>Microsoft Office PowerPoint</Application>
  <PresentationFormat>On-screen Show (4:3)</PresentationFormat>
  <Paragraphs>48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Aspect</vt:lpstr>
      <vt:lpstr>Legal Hotline</vt:lpstr>
      <vt:lpstr>Hours of Service</vt:lpstr>
      <vt:lpstr>Ways to Contact the Hotline</vt:lpstr>
      <vt:lpstr>The Legal Hotline Do’s and Dont’s</vt:lpstr>
      <vt:lpstr>Response Time….</vt:lpstr>
      <vt:lpstr>Information provided to the hotline.. </vt:lpstr>
      <vt:lpstr>Is this course of action okay? Is what I am doing Legal? </vt:lpstr>
      <vt:lpstr>Legal Hotline Web Information </vt:lpstr>
      <vt:lpstr>Please Remember</vt:lpstr>
      <vt:lpstr>The Hotline Wants to Help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IREC Updates/IAR Legal Hotline</dc:title>
  <dc:creator>Gabe Walsh</dc:creator>
  <cp:lastModifiedBy>Gabe Walsh</cp:lastModifiedBy>
  <cp:revision>25</cp:revision>
  <cp:lastPrinted>2019-09-18T15:32:23Z</cp:lastPrinted>
  <dcterms:created xsi:type="dcterms:W3CDTF">2019-09-18T14:39:15Z</dcterms:created>
  <dcterms:modified xsi:type="dcterms:W3CDTF">2019-10-15T14:38:43Z</dcterms:modified>
</cp:coreProperties>
</file>